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2" r:id="rId3"/>
  </p:sldMasterIdLst>
  <p:notesMasterIdLst>
    <p:notesMasterId r:id="rId35"/>
  </p:notesMasterIdLst>
  <p:handoutMasterIdLst>
    <p:handoutMasterId r:id="rId36"/>
  </p:handoutMasterIdLst>
  <p:sldIdLst>
    <p:sldId id="328" r:id="rId4"/>
    <p:sldId id="301" r:id="rId5"/>
    <p:sldId id="336" r:id="rId6"/>
    <p:sldId id="337" r:id="rId7"/>
    <p:sldId id="332" r:id="rId8"/>
    <p:sldId id="338" r:id="rId9"/>
    <p:sldId id="339" r:id="rId10"/>
    <p:sldId id="303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04" r:id="rId19"/>
    <p:sldId id="347" r:id="rId20"/>
    <p:sldId id="305" r:id="rId21"/>
    <p:sldId id="348" r:id="rId22"/>
    <p:sldId id="349" r:id="rId23"/>
    <p:sldId id="307" r:id="rId24"/>
    <p:sldId id="350" r:id="rId25"/>
    <p:sldId id="308" r:id="rId26"/>
    <p:sldId id="351" r:id="rId27"/>
    <p:sldId id="309" r:id="rId28"/>
    <p:sldId id="352" r:id="rId29"/>
    <p:sldId id="334" r:id="rId30"/>
    <p:sldId id="353" r:id="rId31"/>
    <p:sldId id="355" r:id="rId32"/>
    <p:sldId id="354" r:id="rId33"/>
    <p:sldId id="356" r:id="rId34"/>
  </p:sldIdLst>
  <p:sldSz cx="9144000" cy="6858000" type="screen4x3"/>
  <p:notesSz cx="6858000" cy="9144000"/>
  <p:embeddedFontLst>
    <p:embeddedFont>
      <p:font typeface="Franklin Gothic Medium" panose="020B0603020102020204" pitchFamily="34" charset="0"/>
      <p:regular r:id="rId40"/>
      <p:italic r:id="rId41"/>
    </p:embeddedFont>
    <p:embeddedFont>
      <p:font typeface="微软雅黑" panose="020B0503020204020204" pitchFamily="34" charset="-122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黑体" panose="02010609060101010101" charset="-122"/>
      <p:regular r:id="rId47"/>
    </p:embeddedFont>
    <p:embeddedFont>
      <p:font typeface="Franklin Gothic Book" panose="020B0503020102020204" charset="0"/>
      <p:regular r:id="rId48"/>
      <p:italic r:id="rId49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FF505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94635" autoAdjust="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2172" y="-78"/>
      </p:cViewPr>
      <p:guideLst>
        <p:guide orient="horz" pos="288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font" Target="fonts/font10.fntdata"/><Relationship Id="rId48" Type="http://schemas.openxmlformats.org/officeDocument/2006/relationships/font" Target="fonts/font9.fntdata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2A97832-3C75-4EB3-A695-FD3BCE71826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AA198E7-577E-4BC4-9E34-9BBD3EAE366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D8E0C649-3A79-42F2-A5FB-7EFE334793A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/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4009 w 6027"/>
                <a:gd name="T1" fmla="*/ 9 h 2296"/>
                <a:gd name="T2" fmla="*/ 0 w 6027"/>
                <a:gd name="T3" fmla="*/ 9 h 2296"/>
                <a:gd name="T4" fmla="*/ 0 w 6027"/>
                <a:gd name="T5" fmla="*/ 0 h 2296"/>
                <a:gd name="T6" fmla="*/ 4009 w 6027"/>
                <a:gd name="T7" fmla="*/ 0 h 2296"/>
                <a:gd name="T8" fmla="*/ 4009 w 6027"/>
                <a:gd name="T9" fmla="*/ 9 h 2296"/>
                <a:gd name="T10" fmla="*/ 4009 w 6027"/>
                <a:gd name="T11" fmla="*/ 9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/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7" name="Freeform 5"/>
          <p:cNvSpPr/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6 w 5748"/>
              <a:gd name="T1" fmla="*/ 2147483646 h 246"/>
              <a:gd name="T2" fmla="*/ 0 w 5748"/>
              <a:gd name="T3" fmla="*/ 2147483646 h 246"/>
              <a:gd name="T4" fmla="*/ 0 w 5748"/>
              <a:gd name="T5" fmla="*/ 0 h 246"/>
              <a:gd name="T6" fmla="*/ 2147483646 w 5748"/>
              <a:gd name="T7" fmla="*/ 0 h 246"/>
              <a:gd name="T8" fmla="*/ 2147483646 w 5748"/>
              <a:gd name="T9" fmla="*/ 2147483646 h 246"/>
              <a:gd name="T10" fmla="*/ 2147483646 w 5748"/>
              <a:gd name="T11" fmla="*/ 2147483646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8" name="Group 6"/>
          <p:cNvGrpSpPr/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/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" name="Group 8"/>
            <p:cNvGrpSpPr/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/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10"/>
              <p:cNvSpPr/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9 h 353"/>
                  <a:gd name="T4" fmla="*/ 24 w 186"/>
                  <a:gd name="T5" fmla="*/ 84 h 353"/>
                  <a:gd name="T6" fmla="*/ 18 w 186"/>
                  <a:gd name="T7" fmla="*/ 181 h 353"/>
                  <a:gd name="T8" fmla="*/ 42 w 186"/>
                  <a:gd name="T9" fmla="*/ 314 h 353"/>
                  <a:gd name="T10" fmla="*/ 48 w 186"/>
                  <a:gd name="T11" fmla="*/ 445 h 353"/>
                  <a:gd name="T12" fmla="*/ 0 w 186"/>
                  <a:gd name="T13" fmla="*/ 972 h 353"/>
                  <a:gd name="T14" fmla="*/ 54 w 186"/>
                  <a:gd name="T15" fmla="*/ 643 h 353"/>
                  <a:gd name="T16" fmla="*/ 84 w 186"/>
                  <a:gd name="T17" fmla="*/ 593 h 353"/>
                  <a:gd name="T18" fmla="*/ 126 w 186"/>
                  <a:gd name="T19" fmla="*/ 348 h 353"/>
                  <a:gd name="T20" fmla="*/ 144 w 186"/>
                  <a:gd name="T21" fmla="*/ 329 h 353"/>
                  <a:gd name="T22" fmla="*/ 144 w 186"/>
                  <a:gd name="T23" fmla="*/ 248 h 353"/>
                  <a:gd name="T24" fmla="*/ 186 w 186"/>
                  <a:gd name="T25" fmla="*/ 181 h 353"/>
                  <a:gd name="T26" fmla="*/ 162 w 186"/>
                  <a:gd name="T27" fmla="*/ 16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11"/>
              <p:cNvSpPr/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" name="Freeform 12"/>
              <p:cNvSpPr/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7 h 66"/>
                  <a:gd name="T8" fmla="*/ 6 w 155"/>
                  <a:gd name="T9" fmla="*/ 49 h 66"/>
                  <a:gd name="T10" fmla="*/ 0 w 155"/>
                  <a:gd name="T11" fmla="*/ 68 h 66"/>
                  <a:gd name="T12" fmla="*/ 78 w 155"/>
                  <a:gd name="T13" fmla="*/ 166 h 66"/>
                  <a:gd name="T14" fmla="*/ 96 w 155"/>
                  <a:gd name="T15" fmla="*/ 117 h 66"/>
                  <a:gd name="T16" fmla="*/ 155 w 155"/>
                  <a:gd name="T17" fmla="*/ 185 h 66"/>
                  <a:gd name="T18" fmla="*/ 126 w 155"/>
                  <a:gd name="T19" fmla="*/ 6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6" name="Freeform 13"/>
              <p:cNvSpPr/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05 h 72"/>
                  <a:gd name="T2" fmla="*/ 0 w 42"/>
                  <a:gd name="T3" fmla="*/ 53 h 72"/>
                  <a:gd name="T4" fmla="*/ 12 w 42"/>
                  <a:gd name="T5" fmla="*/ 18 h 72"/>
                  <a:gd name="T6" fmla="*/ 0 w 42"/>
                  <a:gd name="T7" fmla="*/ 18 h 72"/>
                  <a:gd name="T8" fmla="*/ 12 w 42"/>
                  <a:gd name="T9" fmla="*/ 18 h 72"/>
                  <a:gd name="T10" fmla="*/ 24 w 42"/>
                  <a:gd name="T11" fmla="*/ 18 h 72"/>
                  <a:gd name="T12" fmla="*/ 36 w 42"/>
                  <a:gd name="T13" fmla="*/ 18 h 72"/>
                  <a:gd name="T14" fmla="*/ 42 w 42"/>
                  <a:gd name="T15" fmla="*/ 0 h 72"/>
                  <a:gd name="T16" fmla="*/ 30 w 42"/>
                  <a:gd name="T17" fmla="*/ 53 h 72"/>
                  <a:gd name="T18" fmla="*/ 42 w 42"/>
                  <a:gd name="T19" fmla="*/ 141 h 72"/>
                  <a:gd name="T20" fmla="*/ 12 w 42"/>
                  <a:gd name="T21" fmla="*/ 206 h 72"/>
                  <a:gd name="T22" fmla="*/ 6 w 42"/>
                  <a:gd name="T23" fmla="*/ 105 h 72"/>
                  <a:gd name="T24" fmla="*/ 6 w 42"/>
                  <a:gd name="T25" fmla="*/ 105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11" name="Freeform 14"/>
            <p:cNvSpPr/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7" name="Group 15"/>
          <p:cNvGrpSpPr/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/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9 h 287"/>
                <a:gd name="T4" fmla="*/ 66 w 365"/>
                <a:gd name="T5" fmla="*/ 126 h 287"/>
                <a:gd name="T6" fmla="*/ 143 w 365"/>
                <a:gd name="T7" fmla="*/ 207 h 287"/>
                <a:gd name="T8" fmla="*/ 191 w 365"/>
                <a:gd name="T9" fmla="*/ 189 h 287"/>
                <a:gd name="T10" fmla="*/ 341 w 365"/>
                <a:gd name="T11" fmla="*/ 323 h 287"/>
                <a:gd name="T12" fmla="*/ 305 w 365"/>
                <a:gd name="T13" fmla="*/ 198 h 287"/>
                <a:gd name="T14" fmla="*/ 365 w 365"/>
                <a:gd name="T15" fmla="*/ 150 h 287"/>
                <a:gd name="T16" fmla="*/ 359 w 365"/>
                <a:gd name="T17" fmla="*/ 144 h 287"/>
                <a:gd name="T18" fmla="*/ 335 w 365"/>
                <a:gd name="T19" fmla="*/ 132 h 287"/>
                <a:gd name="T20" fmla="*/ 299 w 365"/>
                <a:gd name="T21" fmla="*/ 99 h 287"/>
                <a:gd name="T22" fmla="*/ 257 w 365"/>
                <a:gd name="T23" fmla="*/ 81 h 287"/>
                <a:gd name="T24" fmla="*/ 215 w 365"/>
                <a:gd name="T25" fmla="*/ 63 h 287"/>
                <a:gd name="T26" fmla="*/ 173 w 365"/>
                <a:gd name="T27" fmla="*/ 4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Freeform 17"/>
            <p:cNvSpPr/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Freeform 18"/>
            <p:cNvSpPr/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9 h 60"/>
                <a:gd name="T16" fmla="*/ 65 w 71"/>
                <a:gd name="T17" fmla="*/ 51 h 60"/>
                <a:gd name="T18" fmla="*/ 71 w 71"/>
                <a:gd name="T19" fmla="*/ 63 h 60"/>
                <a:gd name="T20" fmla="*/ 71 w 71"/>
                <a:gd name="T21" fmla="*/ 69 h 60"/>
                <a:gd name="T22" fmla="*/ 59 w 71"/>
                <a:gd name="T23" fmla="*/ 63 h 60"/>
                <a:gd name="T24" fmla="*/ 47 w 71"/>
                <a:gd name="T25" fmla="*/ 51 h 60"/>
                <a:gd name="T26" fmla="*/ 23 w 71"/>
                <a:gd name="T27" fmla="*/ 39 h 60"/>
                <a:gd name="T28" fmla="*/ 23 w 71"/>
                <a:gd name="T29" fmla="*/ 45 h 60"/>
                <a:gd name="T30" fmla="*/ 18 w 71"/>
                <a:gd name="T31" fmla="*/ 51 h 60"/>
                <a:gd name="T32" fmla="*/ 12 w 71"/>
                <a:gd name="T33" fmla="*/ 57 h 60"/>
                <a:gd name="T34" fmla="*/ 6 w 71"/>
                <a:gd name="T35" fmla="*/ 57 h 60"/>
                <a:gd name="T36" fmla="*/ 6 w 71"/>
                <a:gd name="T37" fmla="*/ 57 h 60"/>
                <a:gd name="T38" fmla="*/ 6 w 71"/>
                <a:gd name="T39" fmla="*/ 4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19"/>
            <p:cNvSpPr/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63 h 162"/>
                <a:gd name="T10" fmla="*/ 96 w 161"/>
                <a:gd name="T11" fmla="*/ 69 h 162"/>
                <a:gd name="T12" fmla="*/ 102 w 161"/>
                <a:gd name="T13" fmla="*/ 81 h 162"/>
                <a:gd name="T14" fmla="*/ 108 w 161"/>
                <a:gd name="T15" fmla="*/ 93 h 162"/>
                <a:gd name="T16" fmla="*/ 120 w 161"/>
                <a:gd name="T17" fmla="*/ 105 h 162"/>
                <a:gd name="T18" fmla="*/ 143 w 161"/>
                <a:gd name="T19" fmla="*/ 124 h 162"/>
                <a:gd name="T20" fmla="*/ 155 w 161"/>
                <a:gd name="T21" fmla="*/ 156 h 162"/>
                <a:gd name="T22" fmla="*/ 161 w 161"/>
                <a:gd name="T23" fmla="*/ 174 h 162"/>
                <a:gd name="T24" fmla="*/ 161 w 161"/>
                <a:gd name="T25" fmla="*/ 180 h 162"/>
                <a:gd name="T26" fmla="*/ 96 w 161"/>
                <a:gd name="T27" fmla="*/ 111 h 162"/>
                <a:gd name="T28" fmla="*/ 30 w 161"/>
                <a:gd name="T29" fmla="*/ 6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20"/>
            <p:cNvSpPr/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9 h 60"/>
                <a:gd name="T4" fmla="*/ 41 w 59"/>
                <a:gd name="T5" fmla="*/ 45 h 60"/>
                <a:gd name="T6" fmla="*/ 47 w 59"/>
                <a:gd name="T7" fmla="*/ 51 h 60"/>
                <a:gd name="T8" fmla="*/ 53 w 59"/>
                <a:gd name="T9" fmla="*/ 63 h 60"/>
                <a:gd name="T10" fmla="*/ 53 w 59"/>
                <a:gd name="T11" fmla="*/ 69 h 60"/>
                <a:gd name="T12" fmla="*/ 47 w 59"/>
                <a:gd name="T13" fmla="*/ 63 h 60"/>
                <a:gd name="T14" fmla="*/ 35 w 59"/>
                <a:gd name="T15" fmla="*/ 57 h 60"/>
                <a:gd name="T16" fmla="*/ 23 w 59"/>
                <a:gd name="T17" fmla="*/ 45 h 60"/>
                <a:gd name="T18" fmla="*/ 17 w 59"/>
                <a:gd name="T19" fmla="*/ 3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21"/>
            <p:cNvSpPr/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5 h 204"/>
                <a:gd name="T2" fmla="*/ 245 w 245"/>
                <a:gd name="T3" fmla="*/ 51 h 204"/>
                <a:gd name="T4" fmla="*/ 209 w 245"/>
                <a:gd name="T5" fmla="*/ 93 h 204"/>
                <a:gd name="T6" fmla="*/ 143 w 245"/>
                <a:gd name="T7" fmla="*/ 150 h 204"/>
                <a:gd name="T8" fmla="*/ 167 w 245"/>
                <a:gd name="T9" fmla="*/ 176 h 204"/>
                <a:gd name="T10" fmla="*/ 179 w 245"/>
                <a:gd name="T11" fmla="*/ 231 h 204"/>
                <a:gd name="T12" fmla="*/ 77 w 245"/>
                <a:gd name="T13" fmla="*/ 150 h 204"/>
                <a:gd name="T14" fmla="*/ 47 w 245"/>
                <a:gd name="T15" fmla="*/ 93 h 204"/>
                <a:gd name="T16" fmla="*/ 89 w 245"/>
                <a:gd name="T17" fmla="*/ 75 h 204"/>
                <a:gd name="T18" fmla="*/ 59 w 245"/>
                <a:gd name="T19" fmla="*/ 4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5 h 204"/>
                <a:gd name="T50" fmla="*/ 233 w 245"/>
                <a:gd name="T51" fmla="*/ 4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pic>
        <p:nvPicPr>
          <p:cNvPr id="24" name="Picture 5" descr="aHN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5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9525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25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2423B-3011-43D0-B8F0-B9075D1CDC02}" type="slidenum">
              <a:rPr lang="zh-CN" altLang="en-US"/>
            </a:fld>
            <a:endParaRPr lang="en-US" altLang="zh-CN"/>
          </a:p>
        </p:txBody>
      </p:sp>
      <p:sp>
        <p:nvSpPr>
          <p:cNvPr id="27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3ECF9-15D8-46AB-A9C6-3319FC18FCD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37C98-C30E-48EA-9370-8CE17073E97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25724-BADE-4936-BCA7-EE9C74B1A36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8674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F1042-21FD-4E7B-9E14-1E5784E6FF4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0127B-C178-4262-A9B2-38105B17970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3D4B3-857B-41C0-89F0-85FB45854E5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2EF84-1DAC-43F8-884C-D3E53525297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4D126-F87F-4F92-A582-89F9FF93145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EF192-3C1A-4540-9974-77A2B063C9F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D1DC6-5D9F-47E6-9505-8EB33F3DFC9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4DEBD-2A83-4C2D-91D3-7C65B1D81DD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7A1E8-7F2F-4D5F-9BCE-EE527C65937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9E3C5-06DD-4F09-B009-667255DB983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4229A-01CB-43B0-AB0C-439DDDFF521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3FAEF-27D7-4004-9634-ACF2E088CEA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B5FA6-8AEE-4AC3-8B69-3769BEA6AE4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E8B96-01ED-48A4-BEC0-9A3AF7A91CF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A1A9F-ED90-457A-A9EF-38B97478CE4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D5C97-CEB3-4AF7-8666-CA305332B1A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D0B04-3ECB-4391-9A2D-CA5BCE2D9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6A9A8-88D4-421B-8450-AAC689CB047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99497-1718-4741-918A-5AC0CFD37B2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05F9E-18C4-4443-B450-D0F975AABBD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68734-321A-4C6D-B7FD-C3E930C6127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57B3E-E825-41DE-8C62-9A998EC9737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3D05F-DB71-4AE0-BF14-8C1B4C1FF85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8AC08-7AD3-4EB8-9192-EF3A55A4C23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6E67-1CE4-4951-9E69-636C86D6F46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253EF-A0A4-4ECB-BBC6-30F194DC8FD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8E37B-5270-46A0-A1CA-FC9F72949CC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C29EB-76C2-495C-B850-ABD9D1E3D40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890C8-3ED0-4936-989A-F73CAFF47F7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0E9FE-2925-4450-A2D7-243BEB1881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1A6A2-6662-43B0-88F2-06D2E29F02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75" name="Freeform 3"/>
            <p:cNvSpPr/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4009 w 6027"/>
                <a:gd name="T1" fmla="*/ 9 h 2296"/>
                <a:gd name="T2" fmla="*/ 0 w 6027"/>
                <a:gd name="T3" fmla="*/ 9 h 2296"/>
                <a:gd name="T4" fmla="*/ 0 w 6027"/>
                <a:gd name="T5" fmla="*/ 0 h 2296"/>
                <a:gd name="T6" fmla="*/ 4009 w 6027"/>
                <a:gd name="T7" fmla="*/ 0 h 2296"/>
                <a:gd name="T8" fmla="*/ 4009 w 6027"/>
                <a:gd name="T9" fmla="*/ 9 h 2296"/>
                <a:gd name="T10" fmla="*/ 4009 w 6027"/>
                <a:gd name="T11" fmla="*/ 9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4212" name="Freeform 4"/>
            <p:cNvSpPr/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051" name="Freeform 5"/>
          <p:cNvSpPr/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6 w 5748"/>
              <a:gd name="T1" fmla="*/ 2147483646 h 246"/>
              <a:gd name="T2" fmla="*/ 0 w 5748"/>
              <a:gd name="T3" fmla="*/ 2147483646 h 246"/>
              <a:gd name="T4" fmla="*/ 0 w 5748"/>
              <a:gd name="T5" fmla="*/ 0 h 246"/>
              <a:gd name="T6" fmla="*/ 2147483646 w 5748"/>
              <a:gd name="T7" fmla="*/ 0 h 246"/>
              <a:gd name="T8" fmla="*/ 2147483646 w 5748"/>
              <a:gd name="T9" fmla="*/ 2147483646 h 246"/>
              <a:gd name="T10" fmla="*/ 2147483646 w 5748"/>
              <a:gd name="T11" fmla="*/ 2147483646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028" name="Group 6"/>
          <p:cNvGrpSpPr/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94215" name="Freeform 7"/>
            <p:cNvSpPr/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44" name="Group 8"/>
            <p:cNvGrpSpPr/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070" name="Freeform 9"/>
              <p:cNvSpPr/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71" name="Freeform 10"/>
              <p:cNvSpPr/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9 h 353"/>
                  <a:gd name="T4" fmla="*/ 24 w 186"/>
                  <a:gd name="T5" fmla="*/ 84 h 353"/>
                  <a:gd name="T6" fmla="*/ 18 w 186"/>
                  <a:gd name="T7" fmla="*/ 181 h 353"/>
                  <a:gd name="T8" fmla="*/ 42 w 186"/>
                  <a:gd name="T9" fmla="*/ 314 h 353"/>
                  <a:gd name="T10" fmla="*/ 48 w 186"/>
                  <a:gd name="T11" fmla="*/ 445 h 353"/>
                  <a:gd name="T12" fmla="*/ 0 w 186"/>
                  <a:gd name="T13" fmla="*/ 972 h 353"/>
                  <a:gd name="T14" fmla="*/ 54 w 186"/>
                  <a:gd name="T15" fmla="*/ 643 h 353"/>
                  <a:gd name="T16" fmla="*/ 84 w 186"/>
                  <a:gd name="T17" fmla="*/ 593 h 353"/>
                  <a:gd name="T18" fmla="*/ 126 w 186"/>
                  <a:gd name="T19" fmla="*/ 348 h 353"/>
                  <a:gd name="T20" fmla="*/ 144 w 186"/>
                  <a:gd name="T21" fmla="*/ 329 h 353"/>
                  <a:gd name="T22" fmla="*/ 144 w 186"/>
                  <a:gd name="T23" fmla="*/ 248 h 353"/>
                  <a:gd name="T24" fmla="*/ 186 w 186"/>
                  <a:gd name="T25" fmla="*/ 181 h 353"/>
                  <a:gd name="T26" fmla="*/ 162 w 186"/>
                  <a:gd name="T27" fmla="*/ 16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72" name="Freeform 11"/>
              <p:cNvSpPr/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73" name="Freeform 12"/>
              <p:cNvSpPr/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7 h 66"/>
                  <a:gd name="T8" fmla="*/ 6 w 155"/>
                  <a:gd name="T9" fmla="*/ 49 h 66"/>
                  <a:gd name="T10" fmla="*/ 0 w 155"/>
                  <a:gd name="T11" fmla="*/ 68 h 66"/>
                  <a:gd name="T12" fmla="*/ 78 w 155"/>
                  <a:gd name="T13" fmla="*/ 166 h 66"/>
                  <a:gd name="T14" fmla="*/ 96 w 155"/>
                  <a:gd name="T15" fmla="*/ 117 h 66"/>
                  <a:gd name="T16" fmla="*/ 155 w 155"/>
                  <a:gd name="T17" fmla="*/ 185 h 66"/>
                  <a:gd name="T18" fmla="*/ 126 w 155"/>
                  <a:gd name="T19" fmla="*/ 6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74" name="Freeform 13"/>
              <p:cNvSpPr/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05 h 72"/>
                  <a:gd name="T2" fmla="*/ 0 w 42"/>
                  <a:gd name="T3" fmla="*/ 53 h 72"/>
                  <a:gd name="T4" fmla="*/ 12 w 42"/>
                  <a:gd name="T5" fmla="*/ 18 h 72"/>
                  <a:gd name="T6" fmla="*/ 0 w 42"/>
                  <a:gd name="T7" fmla="*/ 18 h 72"/>
                  <a:gd name="T8" fmla="*/ 12 w 42"/>
                  <a:gd name="T9" fmla="*/ 18 h 72"/>
                  <a:gd name="T10" fmla="*/ 24 w 42"/>
                  <a:gd name="T11" fmla="*/ 18 h 72"/>
                  <a:gd name="T12" fmla="*/ 36 w 42"/>
                  <a:gd name="T13" fmla="*/ 18 h 72"/>
                  <a:gd name="T14" fmla="*/ 42 w 42"/>
                  <a:gd name="T15" fmla="*/ 0 h 72"/>
                  <a:gd name="T16" fmla="*/ 30 w 42"/>
                  <a:gd name="T17" fmla="*/ 53 h 72"/>
                  <a:gd name="T18" fmla="*/ 42 w 42"/>
                  <a:gd name="T19" fmla="*/ 141 h 72"/>
                  <a:gd name="T20" fmla="*/ 12 w 42"/>
                  <a:gd name="T21" fmla="*/ 206 h 72"/>
                  <a:gd name="T22" fmla="*/ 6 w 42"/>
                  <a:gd name="T23" fmla="*/ 105 h 72"/>
                  <a:gd name="T24" fmla="*/ 6 w 42"/>
                  <a:gd name="T25" fmla="*/ 105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4222" name="Freeform 14"/>
            <p:cNvSpPr/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29" name="Group 15"/>
          <p:cNvGrpSpPr/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061" name="Freeform 16"/>
            <p:cNvSpPr/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9 h 287"/>
                <a:gd name="T4" fmla="*/ 66 w 365"/>
                <a:gd name="T5" fmla="*/ 126 h 287"/>
                <a:gd name="T6" fmla="*/ 143 w 365"/>
                <a:gd name="T7" fmla="*/ 207 h 287"/>
                <a:gd name="T8" fmla="*/ 191 w 365"/>
                <a:gd name="T9" fmla="*/ 189 h 287"/>
                <a:gd name="T10" fmla="*/ 341 w 365"/>
                <a:gd name="T11" fmla="*/ 323 h 287"/>
                <a:gd name="T12" fmla="*/ 305 w 365"/>
                <a:gd name="T13" fmla="*/ 198 h 287"/>
                <a:gd name="T14" fmla="*/ 365 w 365"/>
                <a:gd name="T15" fmla="*/ 150 h 287"/>
                <a:gd name="T16" fmla="*/ 359 w 365"/>
                <a:gd name="T17" fmla="*/ 144 h 287"/>
                <a:gd name="T18" fmla="*/ 335 w 365"/>
                <a:gd name="T19" fmla="*/ 132 h 287"/>
                <a:gd name="T20" fmla="*/ 299 w 365"/>
                <a:gd name="T21" fmla="*/ 99 h 287"/>
                <a:gd name="T22" fmla="*/ 257 w 365"/>
                <a:gd name="T23" fmla="*/ 81 h 287"/>
                <a:gd name="T24" fmla="*/ 215 w 365"/>
                <a:gd name="T25" fmla="*/ 63 h 287"/>
                <a:gd name="T26" fmla="*/ 173 w 365"/>
                <a:gd name="T27" fmla="*/ 4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2" name="Freeform 17"/>
            <p:cNvSpPr/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3" name="Freeform 18"/>
            <p:cNvSpPr/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9 h 60"/>
                <a:gd name="T16" fmla="*/ 65 w 71"/>
                <a:gd name="T17" fmla="*/ 51 h 60"/>
                <a:gd name="T18" fmla="*/ 71 w 71"/>
                <a:gd name="T19" fmla="*/ 63 h 60"/>
                <a:gd name="T20" fmla="*/ 71 w 71"/>
                <a:gd name="T21" fmla="*/ 69 h 60"/>
                <a:gd name="T22" fmla="*/ 59 w 71"/>
                <a:gd name="T23" fmla="*/ 63 h 60"/>
                <a:gd name="T24" fmla="*/ 47 w 71"/>
                <a:gd name="T25" fmla="*/ 51 h 60"/>
                <a:gd name="T26" fmla="*/ 23 w 71"/>
                <a:gd name="T27" fmla="*/ 39 h 60"/>
                <a:gd name="T28" fmla="*/ 23 w 71"/>
                <a:gd name="T29" fmla="*/ 45 h 60"/>
                <a:gd name="T30" fmla="*/ 18 w 71"/>
                <a:gd name="T31" fmla="*/ 51 h 60"/>
                <a:gd name="T32" fmla="*/ 12 w 71"/>
                <a:gd name="T33" fmla="*/ 57 h 60"/>
                <a:gd name="T34" fmla="*/ 6 w 71"/>
                <a:gd name="T35" fmla="*/ 57 h 60"/>
                <a:gd name="T36" fmla="*/ 6 w 71"/>
                <a:gd name="T37" fmla="*/ 57 h 60"/>
                <a:gd name="T38" fmla="*/ 6 w 71"/>
                <a:gd name="T39" fmla="*/ 4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4" name="Freeform 19"/>
            <p:cNvSpPr/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63 h 162"/>
                <a:gd name="T10" fmla="*/ 96 w 161"/>
                <a:gd name="T11" fmla="*/ 69 h 162"/>
                <a:gd name="T12" fmla="*/ 102 w 161"/>
                <a:gd name="T13" fmla="*/ 81 h 162"/>
                <a:gd name="T14" fmla="*/ 108 w 161"/>
                <a:gd name="T15" fmla="*/ 93 h 162"/>
                <a:gd name="T16" fmla="*/ 120 w 161"/>
                <a:gd name="T17" fmla="*/ 105 h 162"/>
                <a:gd name="T18" fmla="*/ 143 w 161"/>
                <a:gd name="T19" fmla="*/ 124 h 162"/>
                <a:gd name="T20" fmla="*/ 155 w 161"/>
                <a:gd name="T21" fmla="*/ 156 h 162"/>
                <a:gd name="T22" fmla="*/ 161 w 161"/>
                <a:gd name="T23" fmla="*/ 174 h 162"/>
                <a:gd name="T24" fmla="*/ 161 w 161"/>
                <a:gd name="T25" fmla="*/ 180 h 162"/>
                <a:gd name="T26" fmla="*/ 96 w 161"/>
                <a:gd name="T27" fmla="*/ 111 h 162"/>
                <a:gd name="T28" fmla="*/ 30 w 161"/>
                <a:gd name="T29" fmla="*/ 6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5" name="Freeform 20"/>
            <p:cNvSpPr/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9 h 60"/>
                <a:gd name="T4" fmla="*/ 41 w 59"/>
                <a:gd name="T5" fmla="*/ 45 h 60"/>
                <a:gd name="T6" fmla="*/ 47 w 59"/>
                <a:gd name="T7" fmla="*/ 51 h 60"/>
                <a:gd name="T8" fmla="*/ 53 w 59"/>
                <a:gd name="T9" fmla="*/ 63 h 60"/>
                <a:gd name="T10" fmla="*/ 53 w 59"/>
                <a:gd name="T11" fmla="*/ 69 h 60"/>
                <a:gd name="T12" fmla="*/ 47 w 59"/>
                <a:gd name="T13" fmla="*/ 63 h 60"/>
                <a:gd name="T14" fmla="*/ 35 w 59"/>
                <a:gd name="T15" fmla="*/ 57 h 60"/>
                <a:gd name="T16" fmla="*/ 23 w 59"/>
                <a:gd name="T17" fmla="*/ 45 h 60"/>
                <a:gd name="T18" fmla="*/ 17 w 59"/>
                <a:gd name="T19" fmla="*/ 3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6" name="Freeform 21"/>
            <p:cNvSpPr/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5 h 204"/>
                <a:gd name="T2" fmla="*/ 245 w 245"/>
                <a:gd name="T3" fmla="*/ 51 h 204"/>
                <a:gd name="T4" fmla="*/ 209 w 245"/>
                <a:gd name="T5" fmla="*/ 93 h 204"/>
                <a:gd name="T6" fmla="*/ 143 w 245"/>
                <a:gd name="T7" fmla="*/ 150 h 204"/>
                <a:gd name="T8" fmla="*/ 167 w 245"/>
                <a:gd name="T9" fmla="*/ 176 h 204"/>
                <a:gd name="T10" fmla="*/ 179 w 245"/>
                <a:gd name="T11" fmla="*/ 231 h 204"/>
                <a:gd name="T12" fmla="*/ 77 w 245"/>
                <a:gd name="T13" fmla="*/ 150 h 204"/>
                <a:gd name="T14" fmla="*/ 47 w 245"/>
                <a:gd name="T15" fmla="*/ 93 h 204"/>
                <a:gd name="T16" fmla="*/ 89 w 245"/>
                <a:gd name="T17" fmla="*/ 75 h 204"/>
                <a:gd name="T18" fmla="*/ 59 w 245"/>
                <a:gd name="T19" fmla="*/ 4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5 h 204"/>
                <a:gd name="T50" fmla="*/ 233 w 245"/>
                <a:gd name="T51" fmla="*/ 4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9423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423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423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423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1CCB1FCC-4D3D-465B-A309-5FC4080A1C0D}" type="slidenum">
              <a:rPr lang="zh-CN" altLang="en-US"/>
            </a:fld>
            <a:endParaRPr lang="en-US" altLang="zh-CN"/>
          </a:p>
        </p:txBody>
      </p:sp>
      <p:pic>
        <p:nvPicPr>
          <p:cNvPr id="1035" name="Picture 5" descr="aHNX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0" name="矩形 1"/>
          <p:cNvSpPr>
            <a:spLocks noChangeArrowheads="1"/>
          </p:cNvSpPr>
          <p:nvPr userDrawn="1"/>
        </p:nvSpPr>
        <p:spPr bwMode="auto">
          <a:xfrm>
            <a:off x="0" y="981075"/>
            <a:ext cx="9117013" cy="5473700"/>
          </a:xfrm>
          <a:prstGeom prst="rect">
            <a:avLst/>
          </a:prstGeom>
          <a:solidFill>
            <a:srgbClr val="FFFFFF">
              <a:alpha val="70979"/>
            </a:srgbClr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Franklin Gothic Medium" panose="020B06030201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Franklin Gothic Medium" panose="020B06030201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Franklin Gothic Medium" panose="020B06030201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Franklin Gothic Medium" panose="020B06030201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9F183B8-B59D-48B7-894B-1C48450E794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B200D98-2E47-430F-BDEA-D031791161EA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ahrcu.com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-290830" y="-27384"/>
            <a:ext cx="9462770" cy="6932295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9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22885" y="2494915"/>
            <a:ext cx="36156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tx1">
                    <a:lumMod val="65000"/>
                  </a:schemeClr>
                </a:solidFill>
                <a:latin typeface="Bauer Bodoni Std Black" charset="0"/>
              </a:rPr>
              <a:t>01</a:t>
            </a:r>
            <a:endParaRPr lang="en-US" altLang="zh-CN" sz="9600" dirty="0">
              <a:solidFill>
                <a:schemeClr val="tx1">
                  <a:lumMod val="65000"/>
                </a:schemeClr>
              </a:solidFill>
              <a:latin typeface="Bauer Bodoni Std Black" charset="0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956560" y="3211830"/>
            <a:ext cx="5040000" cy="828000"/>
          </a:xfrm>
          <a:prstGeom prst="round1Rect">
            <a:avLst/>
          </a:prstGeom>
          <a:noFill/>
          <a:ln w="28575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2969260" y="2186305"/>
            <a:ext cx="5040000" cy="828000"/>
          </a:xfrm>
          <a:prstGeom prst="round1Rect">
            <a:avLst/>
          </a:prstGeom>
          <a:noFill/>
          <a:ln w="28575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2940050" y="4199890"/>
            <a:ext cx="5040000" cy="828000"/>
          </a:xfrm>
          <a:prstGeom prst="round1Rect">
            <a:avLst/>
          </a:prstGeom>
          <a:noFill/>
          <a:ln w="28575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940050" y="5204460"/>
            <a:ext cx="5040000" cy="828000"/>
          </a:xfrm>
          <a:prstGeom prst="round1Rect">
            <a:avLst/>
          </a:prstGeom>
          <a:noFill/>
          <a:ln w="28575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5885" y="2367915"/>
            <a:ext cx="36156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atin typeface="Bauer Bodoni Std Black" charset="0"/>
              </a:rPr>
              <a:t>01</a:t>
            </a:r>
            <a:endParaRPr lang="en-US" altLang="zh-CN" sz="9600" dirty="0">
              <a:latin typeface="Bauer Bodoni Std Black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-290830" y="-64770"/>
            <a:ext cx="1478280" cy="1318260"/>
          </a:xfrm>
          <a:prstGeom prst="rect">
            <a:avLst/>
          </a:prstGeom>
          <a:solidFill>
            <a:schemeClr val="accent4">
              <a:lumMod val="60000"/>
              <a:lumOff val="4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16710" y="-64770"/>
            <a:ext cx="1679575" cy="719455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 cap="flat" cmpd="sng" algn="ctr">
            <a:solidFill>
              <a:schemeClr val="tx1"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11505" y="403225"/>
            <a:ext cx="1656080" cy="1564640"/>
          </a:xfrm>
          <a:prstGeom prst="rect">
            <a:avLst/>
          </a:prstGeom>
          <a:solidFill>
            <a:schemeClr val="accent4">
              <a:alpha val="37000"/>
            </a:schemeClr>
          </a:solidFill>
          <a:ln w="9525" cap="flat" cmpd="sng" algn="ctr">
            <a:solidFill>
              <a:schemeClr val="tx1">
                <a:alpha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49270" y="1095375"/>
            <a:ext cx="417449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冬青黑体简体中文 W6" charset="0"/>
                <a:ea typeface="冬青黑体简体中文 W6" charset="0"/>
              </a:rPr>
              <a:t>学生端</a:t>
            </a:r>
            <a:endParaRPr lang="zh-CN" altLang="en-US" sz="6000" dirty="0">
              <a:latin typeface="冬青黑体简体中文 W6" charset="0"/>
              <a:ea typeface="冬青黑体简体中文 W6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41015" y="2367915"/>
            <a:ext cx="5141595" cy="3558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3900"/>
              </a:lnSpc>
            </a:pPr>
            <a:r>
              <a:rPr lang="en-US" altLang="zh-CN" sz="2800" dirty="0">
                <a:latin typeface="冬青黑体简体中文 W6" charset="0"/>
                <a:ea typeface="冬青黑体简体中文 W6" charset="0"/>
              </a:rPr>
              <a:t>1</a:t>
            </a:r>
            <a:r>
              <a:rPr lang="zh-CN" altLang="en-US" sz="2800" dirty="0">
                <a:latin typeface="冬青黑体简体中文 W6" charset="0"/>
                <a:ea typeface="冬青黑体简体中文 W6" charset="0"/>
              </a:rPr>
              <a:t>学生注册、登录和密码找回</a:t>
            </a:r>
            <a:endParaRPr lang="zh-CN" altLang="en-US" sz="2800" dirty="0">
              <a:latin typeface="冬青黑体简体中文 W6" charset="0"/>
              <a:ea typeface="冬青黑体简体中文 W6" charset="0"/>
            </a:endParaRPr>
          </a:p>
          <a:p>
            <a:pPr latinLnBrk="0">
              <a:lnSpc>
                <a:spcPts val="3900"/>
              </a:lnSpc>
            </a:pPr>
            <a:endParaRPr lang="en-US" altLang="zh-CN" sz="2800" dirty="0">
              <a:latin typeface="冬青黑体简体中文 W6" charset="0"/>
              <a:ea typeface="冬青黑体简体中文 W6" charset="0"/>
            </a:endParaRPr>
          </a:p>
          <a:p>
            <a:pPr latinLnBrk="0">
              <a:lnSpc>
                <a:spcPts val="3900"/>
              </a:lnSpc>
            </a:pPr>
            <a:r>
              <a:rPr lang="en-US" altLang="zh-CN" sz="2800" dirty="0">
                <a:latin typeface="冬青黑体简体中文 W6" charset="0"/>
                <a:ea typeface="冬青黑体简体中文 W6" charset="0"/>
              </a:rPr>
              <a:t>2</a:t>
            </a:r>
            <a:r>
              <a:rPr lang="zh-CN" altLang="en-US" sz="2800" dirty="0">
                <a:latin typeface="冬青黑体简体中文 W6" charset="0"/>
                <a:ea typeface="冬青黑体简体中文 W6" charset="0"/>
              </a:rPr>
              <a:t>贷款申请</a:t>
            </a:r>
            <a:endParaRPr lang="zh-CN" altLang="en-US" sz="2800" dirty="0">
              <a:latin typeface="冬青黑体简体中文 W6" charset="0"/>
              <a:ea typeface="冬青黑体简体中文 W6" charset="0"/>
            </a:endParaRPr>
          </a:p>
          <a:p>
            <a:pPr latinLnBrk="0">
              <a:lnSpc>
                <a:spcPts val="3900"/>
              </a:lnSpc>
            </a:pPr>
            <a:endParaRPr lang="zh-CN" altLang="en-US" sz="2800" dirty="0">
              <a:latin typeface="冬青黑体简体中文 W6" charset="0"/>
              <a:ea typeface="冬青黑体简体中文 W6" charset="0"/>
            </a:endParaRPr>
          </a:p>
          <a:p>
            <a:pPr latinLnBrk="0">
              <a:lnSpc>
                <a:spcPts val="3900"/>
              </a:lnSpc>
            </a:pPr>
            <a:r>
              <a:rPr lang="en-US" altLang="zh-CN" sz="2800" dirty="0">
                <a:latin typeface="冬青黑体简体中文 W6" charset="0"/>
                <a:ea typeface="冬青黑体简体中文 W6" charset="0"/>
              </a:rPr>
              <a:t>3</a:t>
            </a:r>
            <a:r>
              <a:rPr lang="zh-CN" altLang="en-US" sz="2800" dirty="0">
                <a:latin typeface="冬青黑体简体中文 W6" charset="0"/>
                <a:ea typeface="冬青黑体简体中文 W6" charset="0"/>
              </a:rPr>
              <a:t>信息变更</a:t>
            </a:r>
            <a:endParaRPr lang="zh-CN" altLang="en-US" sz="2800" dirty="0">
              <a:latin typeface="冬青黑体简体中文 W6" charset="0"/>
              <a:ea typeface="冬青黑体简体中文 W6" charset="0"/>
            </a:endParaRPr>
          </a:p>
          <a:p>
            <a:pPr latinLnBrk="0">
              <a:lnSpc>
                <a:spcPts val="3900"/>
              </a:lnSpc>
            </a:pPr>
            <a:endParaRPr lang="zh-CN" altLang="en-US" sz="2800" dirty="0">
              <a:latin typeface="冬青黑体简体中文 W6" charset="0"/>
              <a:ea typeface="冬青黑体简体中文 W6" charset="0"/>
            </a:endParaRPr>
          </a:p>
          <a:p>
            <a:pPr latinLnBrk="0">
              <a:lnSpc>
                <a:spcPts val="3900"/>
              </a:lnSpc>
            </a:pPr>
            <a:r>
              <a:rPr lang="en-US" altLang="zh-CN" sz="2800" dirty="0">
                <a:latin typeface="冬青黑体简体中文 W6" charset="0"/>
                <a:ea typeface="冬青黑体简体中文 W6" charset="0"/>
              </a:rPr>
              <a:t>4</a:t>
            </a:r>
            <a:r>
              <a:rPr lang="zh-CN" altLang="en-US" sz="2800" dirty="0">
                <a:latin typeface="冬青黑体简体中文 W6" charset="0"/>
                <a:ea typeface="冬青黑体简体中文 W6" charset="0"/>
              </a:rPr>
              <a:t>综合查询</a:t>
            </a:r>
            <a:endParaRPr lang="zh-CN" altLang="en-US" sz="2800" dirty="0">
              <a:latin typeface="冬青黑体简体中文 W6" charset="0"/>
              <a:ea typeface="冬青黑体简体中文 W6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568952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568952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712968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568952" cy="537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424936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8352928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677545" y="2987040"/>
            <a:ext cx="7787005" cy="2880000"/>
          </a:xfrm>
          <a:prstGeom prst="horizontalScroll">
            <a:avLst/>
          </a:prstGeom>
          <a:solidFill>
            <a:schemeClr val="accent4">
              <a:lumMod val="60000"/>
              <a:lumOff val="40000"/>
              <a:alpha val="28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 defTabSz="914400">
              <a:buClrTx/>
              <a:buSzTx/>
              <a:buFontTx/>
            </a:pPr>
            <a:endParaRPr lang="zh-CN" altLang="en-US" sz="1800">
              <a:ln>
                <a:noFill/>
              </a:ln>
              <a:effectLst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611560" y="1628800"/>
            <a:ext cx="8072438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冬青黑体简体中文 W3" charset="0"/>
                <a:ea typeface="冬青黑体简体中文 W3" charset="0"/>
                <a:sym typeface="+mn-ea"/>
              </a:rPr>
              <a:t>（二）用款申请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学生本年签订的借款合同，本学年发起用款申请无需高校用户再次确认。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学生往年已经签订的借款合同，本学年再次用款时需要高校审核，经高校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、经办银行审核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通过后，发放贷款。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6025" y="3407410"/>
            <a:ext cx="6975475" cy="207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600"/>
              </a:lnSpc>
            </a:pPr>
            <a:r>
              <a:rPr lang="zh-CN" altLang="en-US" dirty="0">
                <a:solidFill>
                  <a:srgbClr val="FF0000"/>
                </a:solidFill>
                <a:latin typeface="冬青黑体简体中文 W6" charset="0"/>
                <a:ea typeface="冬青黑体简体中文 W6" charset="0"/>
                <a:sym typeface="+mn-ea"/>
              </a:rPr>
              <a:t>注：</a:t>
            </a:r>
            <a:endParaRPr lang="zh-CN" altLang="en-US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en-US" altLang="zh-CN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1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、学生用户发起用款申请为每年的6月1日至10月20日之间；</a:t>
            </a:r>
            <a:endParaRPr lang="en-US" altLang="zh-CN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en-US" altLang="zh-CN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2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、已签订的有效贷款合同，且合同余额大于0元，方可发起用款申请；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en-US" altLang="zh-CN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3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、若签订的贷款合同余额较少，低于申请的用款金额，可重新发起贷款申请；</a:t>
            </a:r>
            <a:endParaRPr lang="en-US" altLang="zh-CN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en-US" altLang="zh-CN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4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、如果学生在用款前发现就学信息有误，需先发起就学信息变更申请，更正信息后再发起用款申请。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568952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611560" y="2708920"/>
            <a:ext cx="6984776" cy="2160000"/>
          </a:xfrm>
          <a:prstGeom prst="horizontalScroll">
            <a:avLst/>
          </a:prstGeom>
          <a:solidFill>
            <a:schemeClr val="accent4">
              <a:lumMod val="60000"/>
              <a:lumOff val="40000"/>
              <a:alpha val="28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 defTabSz="914400">
              <a:buClrTx/>
              <a:buSzTx/>
              <a:buFontTx/>
            </a:pPr>
            <a:endParaRPr lang="zh-CN" altLang="en-US" sz="1800">
              <a:ln>
                <a:noFill/>
              </a:ln>
              <a:effectLst/>
              <a:sym typeface="+mn-ea"/>
            </a:endParaRPr>
          </a:p>
        </p:txBody>
      </p:sp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899592" y="1556792"/>
            <a:ext cx="8001000" cy="376000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冬青黑体简体中文 W3" charset="0"/>
                <a:ea typeface="冬青黑体简体中文 W3" charset="0"/>
                <a:sym typeface="+mn-ea"/>
              </a:rPr>
              <a:t>（三）贷款展期申请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        学生及其共同借款人因家庭贫困暂无还款能力，可以按规定给予办理展期。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en-US" altLang="zh-CN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en-US" altLang="zh-CN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冬青黑体简体中文 W6" charset="0"/>
                <a:ea typeface="冬青黑体简体中文 W6" charset="0"/>
                <a:sym typeface="+mn-ea"/>
              </a:rPr>
              <a:t>   注意事项：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    1、申请展期条件：未到期、未拖欠的且借据余额大于0的借据；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    2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、学生</a:t>
            </a:r>
            <a:r>
              <a:rPr lang="zh-CN" altLang="zh-CN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应在贷款到期前</a:t>
            </a:r>
            <a:r>
              <a:rPr lang="en-US" altLang="zh-CN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20</a:t>
            </a:r>
            <a:r>
              <a:rPr lang="zh-CN" altLang="zh-CN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天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通过生源地助学贷款在线服务系统提交贷款展期申</a:t>
            </a:r>
            <a:endParaRPr lang="en-US" altLang="zh-CN" sz="1400" dirty="0" smtClean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>
              <a:lnSpc>
                <a:spcPts val="2600"/>
              </a:lnSpc>
            </a:pP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请</a:t>
            </a:r>
            <a:r>
              <a:rPr lang="zh-CN" altLang="zh-CN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，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并</a:t>
            </a:r>
            <a:r>
              <a:rPr lang="zh-CN" altLang="zh-CN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按规定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到经办银行</a:t>
            </a:r>
            <a:r>
              <a:rPr lang="zh-CN" altLang="zh-CN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办理展期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手续</a:t>
            </a:r>
            <a:r>
              <a:rPr lang="zh-CN" altLang="zh-CN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。</a:t>
            </a:r>
            <a:endParaRPr lang="zh-CN" altLang="zh-CN" sz="1400" dirty="0" smtClean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39800"/>
            <a:ext cx="8784976" cy="536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横卷形 1"/>
          <p:cNvSpPr/>
          <p:nvPr/>
        </p:nvSpPr>
        <p:spPr>
          <a:xfrm>
            <a:off x="677545" y="3776345"/>
            <a:ext cx="7787005" cy="1472565"/>
          </a:xfrm>
          <a:prstGeom prst="horizontalScroll">
            <a:avLst/>
          </a:prstGeom>
          <a:solidFill>
            <a:schemeClr val="accent4">
              <a:lumMod val="60000"/>
              <a:lumOff val="40000"/>
              <a:alpha val="28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 defTabSz="914400">
              <a:buClrTx/>
              <a:buSzTx/>
              <a:buFontTx/>
            </a:pPr>
            <a:endParaRPr lang="zh-CN" altLang="en-US" sz="1800">
              <a:ln>
                <a:noFill/>
              </a:ln>
              <a:effectLst/>
              <a:sym typeface="+mn-ea"/>
            </a:endParaRPr>
          </a:p>
        </p:txBody>
      </p:sp>
      <p:sp>
        <p:nvSpPr>
          <p:cNvPr id="7170" name="TextBox 4"/>
          <p:cNvSpPr txBox="1">
            <a:spLocks noChangeArrowheads="1"/>
          </p:cNvSpPr>
          <p:nvPr/>
        </p:nvSpPr>
        <p:spPr bwMode="auto">
          <a:xfrm>
            <a:off x="677228" y="1395730"/>
            <a:ext cx="778827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6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冬青黑体简体中文 W3"/>
                <a:ea typeface="冬青黑体简体中文 W6" charset="0"/>
                <a:sym typeface="+mn-ea"/>
              </a:rPr>
              <a:t>一、学生注册、登录、密码找回</a:t>
            </a:r>
            <a:endParaRPr lang="zh-CN" altLang="en-US" sz="2400" b="1" dirty="0">
              <a:solidFill>
                <a:schemeClr val="bg2"/>
              </a:solidFill>
              <a:latin typeface="冬青黑体简体中文 W3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冬青黑体简体中文 W3" charset="0"/>
                <a:ea typeface="冬青黑体简体中文 W3" charset="0"/>
                <a:sym typeface="+mn-ea"/>
              </a:rPr>
              <a:t>（一）学生注册、登录</a:t>
            </a:r>
            <a:endParaRPr lang="zh-CN" altLang="en-US" sz="1600" dirty="0">
              <a:solidFill>
                <a:srgbClr val="FF0000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所有需要办理生源地助学贷款的学生，均需注册登录安徽省生源地助学贷款在线服务系统。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Wingdings" panose="05000000000000000000" pitchFamily="2" charset="2"/>
              </a:rPr>
              <a:t>（1）直接登录</a:t>
            </a:r>
            <a:r>
              <a:rPr lang="zh-CN" altLang="en-US" sz="1400" u="sng" dirty="0">
                <a:solidFill>
                  <a:srgbClr val="0070C0"/>
                </a:solidFill>
                <a:latin typeface="冬青黑体简体中文 W3" charset="0"/>
                <a:ea typeface="冬青黑体简体中文 W3" charset="0"/>
                <a:sym typeface="+mn-ea"/>
              </a:rPr>
              <a:t>http</a:t>
            </a:r>
            <a:r>
              <a:rPr lang="en-US" altLang="zh-CN" sz="1400" u="sng" dirty="0">
                <a:solidFill>
                  <a:srgbClr val="0070C0"/>
                </a:solidFill>
                <a:latin typeface="冬青黑体简体中文 W3" charset="0"/>
                <a:ea typeface="冬青黑体简体中文 W3" charset="0"/>
                <a:sym typeface="+mn-ea"/>
              </a:rPr>
              <a:t>s://</a:t>
            </a:r>
            <a:r>
              <a:rPr lang="zh-CN" altLang="en-US" sz="1400" u="sng" dirty="0">
                <a:solidFill>
                  <a:srgbClr val="0070C0"/>
                </a:solidFill>
                <a:latin typeface="冬青黑体简体中文 W3" charset="0"/>
                <a:ea typeface="冬青黑体简体中文 W3" charset="0"/>
                <a:sym typeface="+mn-ea"/>
              </a:rPr>
              <a:t>eloans.ahrcu.com</a:t>
            </a:r>
            <a:r>
              <a:rPr lang="en-US" altLang="zh-CN" sz="1400" u="sng" dirty="0" smtClean="0">
                <a:solidFill>
                  <a:srgbClr val="0070C0"/>
                </a:solidFill>
                <a:latin typeface="冬青黑体简体中文 W3" charset="0"/>
                <a:ea typeface="冬青黑体简体中文 W3" charset="0"/>
                <a:sym typeface="+mn-ea"/>
              </a:rPr>
              <a:t>/</a:t>
            </a:r>
            <a:r>
              <a:rPr lang="en-US" altLang="zh-CN" sz="1400" u="sng" dirty="0" err="1" smtClean="0">
                <a:solidFill>
                  <a:srgbClr val="0070C0"/>
                </a:solidFill>
                <a:latin typeface="冬青黑体简体中文 W3" charset="0"/>
                <a:ea typeface="冬青黑体简体中文 W3" charset="0"/>
                <a:sym typeface="+mn-ea"/>
              </a:rPr>
              <a:t>stu</a:t>
            </a:r>
            <a:r>
              <a:rPr lang="en-US" altLang="zh-CN" sz="1400" u="sng" dirty="0" smtClean="0">
                <a:solidFill>
                  <a:srgbClr val="0070C0"/>
                </a:solidFill>
                <a:latin typeface="冬青黑体简体中文 W3" charset="0"/>
                <a:ea typeface="冬青黑体简体中文 W3" charset="0"/>
                <a:sym typeface="+mn-ea"/>
              </a:rPr>
              <a:t>/</a:t>
            </a:r>
            <a:endParaRPr lang="zh-CN" altLang="en-US" sz="1400" u="sng" dirty="0">
              <a:solidFill>
                <a:srgbClr val="0070C0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（2）或登录安徽省农村信用社联合社网站（网址：</a:t>
            </a:r>
            <a:r>
              <a:rPr lang="zh-CN" altLang="en-US" sz="1400" dirty="0">
                <a:solidFill>
                  <a:srgbClr val="0070C0"/>
                </a:solidFill>
                <a:latin typeface="冬青黑体简体中文 W3" charset="0"/>
                <a:ea typeface="冬青黑体简体中文 W3" charset="0"/>
                <a:sym typeface="+mn-ea"/>
                <a:hlinkClick r:id="rId1"/>
              </a:rPr>
              <a:t>http://www.ahrcu.com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），进入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“助学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贷款在线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服务”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专栏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2000" dirty="0">
              <a:solidFill>
                <a:srgbClr val="FF0000"/>
              </a:solidFill>
              <a:latin typeface="冬青黑体简体中文 W6" charset="0"/>
              <a:ea typeface="冬青黑体简体中文 W6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2000" dirty="0">
              <a:solidFill>
                <a:srgbClr val="FF0000"/>
              </a:solidFill>
              <a:latin typeface="冬青黑体简体中文 W6" charset="0"/>
              <a:ea typeface="冬青黑体简体中文 W6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冬青黑体简体中文 W6" charset="0"/>
                <a:ea typeface="冬青黑体简体中文 W6" charset="0"/>
                <a:sym typeface="+mn-ea"/>
              </a:rPr>
              <a:t>   注：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1、学生注册、登录时，必须是18位有效的身份证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             2、密码长度为8-20，字母区分大小写，密码允许是字母与数字的组合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无标题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640960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"/>
          <p:cNvSpPr txBox="1">
            <a:spLocks noChangeArrowheads="1"/>
          </p:cNvSpPr>
          <p:nvPr/>
        </p:nvSpPr>
        <p:spPr bwMode="auto">
          <a:xfrm>
            <a:off x="683568" y="1700808"/>
            <a:ext cx="7786687" cy="25032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ts val="26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冬青黑体简体中文 W6" charset="0"/>
                <a:ea typeface="冬青黑体简体中文 W6" charset="0"/>
                <a:sym typeface="+mn-ea"/>
              </a:rPr>
              <a:t>三、信息变更</a:t>
            </a:r>
            <a:endParaRPr lang="zh-CN" altLang="en-US" sz="2400" b="1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冬青黑体简体中文 W3" charset="0"/>
                <a:ea typeface="冬青黑体简体中文 W3" charset="0"/>
                <a:sym typeface="+mn-ea"/>
              </a:rPr>
              <a:t>（一）就学信息变更申请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indent="177800"/>
            <a:r>
              <a:rPr lang="zh-CN" altLang="zh-CN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（</a:t>
            </a:r>
            <a:r>
              <a:rPr lang="en-US" altLang="zh-CN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1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）学生因休学、复学、留级、跳级、转专业或转院系、退学、开除学籍、出国、错误更正等情况发起就学信息变更申请，高校需对学生发起的就学信息变更申请进行审核。</a:t>
            </a:r>
            <a:endParaRPr lang="zh-CN" altLang="en-US" sz="1400" dirty="0" smtClean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indent="177800"/>
            <a:endParaRPr lang="en-US" altLang="zh-CN" sz="1400" dirty="0" smtClean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indent="177800"/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（</a:t>
            </a:r>
            <a:r>
              <a:rPr lang="en-US" altLang="zh-CN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2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）学生发生休学、复学、留级、跳级、转专业或转院系、退学、开除学籍、出国、死亡、错误更正等情况未能发起就学信息变更申请的，可以由高校直接发起并提交。 </a:t>
            </a:r>
            <a:endParaRPr lang="zh-CN" altLang="en-US" sz="1400" dirty="0" smtClean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677545" y="3130550"/>
            <a:ext cx="7787005" cy="2880000"/>
          </a:xfrm>
          <a:prstGeom prst="horizontalScroll">
            <a:avLst/>
          </a:prstGeom>
          <a:solidFill>
            <a:schemeClr val="accent4">
              <a:lumMod val="60000"/>
              <a:lumOff val="40000"/>
              <a:alpha val="28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 defTabSz="914400">
              <a:buClrTx/>
              <a:buSzTx/>
              <a:buFontTx/>
            </a:pPr>
            <a:endParaRPr lang="zh-CN" altLang="en-US" sz="1800">
              <a:ln>
                <a:noFill/>
              </a:ln>
              <a:effectLst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0135" y="3538855"/>
            <a:ext cx="7092315" cy="18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600"/>
              </a:lnSpc>
            </a:pPr>
            <a:r>
              <a:rPr lang="zh-CN" altLang="en-US" dirty="0">
                <a:solidFill>
                  <a:srgbClr val="FF0000"/>
                </a:solidFill>
                <a:latin typeface="冬青黑体简体中文 W6" charset="0"/>
                <a:ea typeface="冬青黑体简体中文 W6" charset="0"/>
                <a:sym typeface="+mn-ea"/>
              </a:rPr>
              <a:t>注：</a:t>
            </a:r>
            <a:endParaRPr lang="zh-CN" altLang="en-US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 latinLnBrk="0">
              <a:lnSpc>
                <a:spcPts val="22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1、学生退学、开除学籍的，贴息截止日至当月月底；学生留级、跳级、出 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国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、转专业、错误更正，贴息截止日至应毕业当年的8月31日；学生休学、复学，贴息截止日至实际毕业当年的8月31日。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 latinLnBrk="0">
              <a:lnSpc>
                <a:spcPts val="22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2、学生在11月1日到12月20日期间不能办理就学信息变更。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 latinLnBrk="0">
              <a:lnSpc>
                <a:spcPts val="22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3、在读学历的在读状态为在读和离校，才可以发起就学信息变更申请。</a:t>
            </a:r>
            <a:endParaRPr lang="zh-CN" altLang="en-US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712968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683568" y="1628800"/>
            <a:ext cx="8001000" cy="306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冬青黑体简体中文 W3" charset="0"/>
                <a:ea typeface="冬青黑体简体中文 W3" charset="0"/>
                <a:sym typeface="+mn-ea"/>
              </a:rPr>
              <a:t>（二）学制延长申请（升学）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       学制延长申请主要针对学生毕业后连续攻读学位（包括硕士和第二学士学位）而发起的就学信息变更，其在继续攻读学位期间的利息仍按原渠道进行贴息。（如：专升本、本科继续读研等）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677545" y="3130550"/>
            <a:ext cx="7787005" cy="2700000"/>
          </a:xfrm>
          <a:prstGeom prst="horizontalScroll">
            <a:avLst/>
          </a:prstGeom>
          <a:solidFill>
            <a:schemeClr val="accent4">
              <a:lumMod val="60000"/>
              <a:lumOff val="40000"/>
              <a:alpha val="28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 defTabSz="914400">
              <a:buClrTx/>
              <a:buSzTx/>
              <a:buFontTx/>
            </a:pPr>
            <a:endParaRPr lang="zh-CN" altLang="en-US" sz="1800">
              <a:ln>
                <a:noFill/>
              </a:ln>
              <a:effectLst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7145" y="3618865"/>
            <a:ext cx="7028815" cy="2016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600"/>
              </a:lnSpc>
            </a:pPr>
            <a:r>
              <a:rPr lang="zh-CN" altLang="en-US" dirty="0">
                <a:solidFill>
                  <a:srgbClr val="FF0000"/>
                </a:solidFill>
                <a:latin typeface="冬青黑体简体中文 W6" charset="0"/>
                <a:ea typeface="冬青黑体简体中文 W6" charset="0"/>
                <a:sym typeface="+mn-ea"/>
              </a:rPr>
              <a:t>注：</a:t>
            </a:r>
            <a:endParaRPr lang="zh-CN" altLang="en-US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1、原则上发起学制延长申请必须为毕业当年的8月15日前；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2、毕业当年，需先完成毕业确认，再发起升学申请；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3、学制延长申请成功后，贴息延长至升学后毕业当年的8月31日；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4、学生申请学制延长需提交录取通知书等相关证明材料。</a:t>
            </a:r>
            <a:endParaRPr lang="zh-CN" altLang="en-US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8568952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683568" y="1340768"/>
            <a:ext cx="8001000" cy="3524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600"/>
              </a:lnSpc>
            </a:pPr>
            <a:endParaRPr lang="zh-CN" altLang="en-US" sz="1600" dirty="0">
              <a:solidFill>
                <a:srgbClr val="FF0000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冬青黑体简体中文 W3" charset="0"/>
                <a:ea typeface="冬青黑体简体中文 W3" charset="0"/>
                <a:sym typeface="+mn-ea"/>
              </a:rPr>
              <a:t>（三</a:t>
            </a:r>
            <a:r>
              <a:rPr lang="zh-CN" altLang="en-US" sz="1600" dirty="0" smtClean="0">
                <a:solidFill>
                  <a:srgbClr val="FF0000"/>
                </a:solidFill>
                <a:latin typeface="冬青黑体简体中文 W3" charset="0"/>
                <a:ea typeface="冬青黑体简体中文 W3" charset="0"/>
                <a:sym typeface="+mn-ea"/>
              </a:rPr>
              <a:t>）毕业</a:t>
            </a:r>
            <a:r>
              <a:rPr lang="zh-CN" altLang="en-US" sz="1600" dirty="0">
                <a:solidFill>
                  <a:srgbClr val="FF0000"/>
                </a:solidFill>
                <a:latin typeface="冬青黑体简体中文 W3" charset="0"/>
                <a:ea typeface="冬青黑体简体中文 W3" charset="0"/>
                <a:sym typeface="+mn-ea"/>
              </a:rPr>
              <a:t>确认申请：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         学生毕业前必须进行毕业确认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1"/>
                </a:solidFill>
                <a:latin typeface="冬青黑体简体中文 W3"/>
              </a:rPr>
              <a:t>学生因特殊原因当年未发起毕业确认申请的，高校可以在学生毕业当年的</a:t>
            </a:r>
            <a:r>
              <a:rPr lang="en-US" altLang="zh-CN" sz="1400" dirty="0" smtClean="0">
                <a:solidFill>
                  <a:schemeClr val="bg1"/>
                </a:solidFill>
                <a:latin typeface="冬青黑体简体中文 W3"/>
              </a:rPr>
              <a:t>9</a:t>
            </a:r>
            <a:r>
              <a:rPr lang="zh-CN" altLang="zh-CN" sz="1400" dirty="0" smtClean="0">
                <a:solidFill>
                  <a:schemeClr val="bg1"/>
                </a:solidFill>
                <a:latin typeface="冬青黑体简体中文 W3"/>
              </a:rPr>
              <a:t>月</a:t>
            </a:r>
            <a:r>
              <a:rPr lang="en-US" altLang="zh-CN" sz="1400" dirty="0" smtClean="0">
                <a:solidFill>
                  <a:schemeClr val="bg1"/>
                </a:solidFill>
                <a:latin typeface="冬青黑体简体中文 W3"/>
              </a:rPr>
              <a:t>1</a:t>
            </a:r>
            <a:r>
              <a:rPr lang="zh-CN" altLang="zh-CN" sz="1400" dirty="0" smtClean="0">
                <a:solidFill>
                  <a:schemeClr val="bg1"/>
                </a:solidFill>
                <a:latin typeface="冬青黑体简体中文 W3"/>
              </a:rPr>
              <a:t>日</a:t>
            </a:r>
            <a:r>
              <a:rPr lang="en-US" altLang="zh-CN" sz="1400" dirty="0" smtClean="0">
                <a:solidFill>
                  <a:schemeClr val="bg1"/>
                </a:solidFill>
                <a:latin typeface="冬青黑体简体中文 W3"/>
              </a:rPr>
              <a:t>-9</a:t>
            </a:r>
            <a:r>
              <a:rPr lang="zh-CN" altLang="zh-CN" sz="1400" dirty="0" smtClean="0">
                <a:solidFill>
                  <a:schemeClr val="bg1"/>
                </a:solidFill>
                <a:latin typeface="冬青黑体简体中文 W3"/>
              </a:rPr>
              <a:t>月</a:t>
            </a:r>
            <a:r>
              <a:rPr lang="en-US" altLang="zh-CN" sz="1400" dirty="0" smtClean="0">
                <a:solidFill>
                  <a:schemeClr val="bg1"/>
                </a:solidFill>
                <a:latin typeface="冬青黑体简体中文 W3"/>
              </a:rPr>
              <a:t>15</a:t>
            </a:r>
            <a:r>
              <a:rPr lang="zh-CN" altLang="zh-CN" sz="1400" dirty="0" smtClean="0">
                <a:solidFill>
                  <a:schemeClr val="bg1"/>
                </a:solidFill>
                <a:latin typeface="冬青黑体简体中文 W3"/>
              </a:rPr>
              <a:t>日期间批量发起毕业确认申请。</a:t>
            </a:r>
            <a:endParaRPr lang="en-US" altLang="zh-CN" sz="1400" dirty="0" smtClean="0">
              <a:solidFill>
                <a:schemeClr val="bg1"/>
              </a:solidFill>
              <a:latin typeface="冬青黑体简体中文 W3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         </a:t>
            </a:r>
            <a:r>
              <a:rPr lang="zh-CN" altLang="zh-CN" sz="1400" dirty="0" smtClean="0">
                <a:solidFill>
                  <a:schemeClr val="bg1"/>
                </a:solidFill>
              </a:rPr>
              <a:t>高校</a:t>
            </a:r>
            <a:r>
              <a:rPr lang="en-US" altLang="zh-CN" sz="1400" dirty="0" smtClean="0">
                <a:solidFill>
                  <a:schemeClr val="bg1"/>
                </a:solidFill>
              </a:rPr>
              <a:t>/</a:t>
            </a:r>
            <a:r>
              <a:rPr lang="zh-CN" altLang="zh-CN" sz="1400" dirty="0" smtClean="0">
                <a:solidFill>
                  <a:schemeClr val="bg1"/>
                </a:solidFill>
              </a:rPr>
              <a:t>院系可以在系统中学生信息管理</a:t>
            </a:r>
            <a:r>
              <a:rPr lang="en-US" altLang="zh-CN" sz="1400" dirty="0" smtClean="0">
                <a:solidFill>
                  <a:schemeClr val="bg1"/>
                </a:solidFill>
              </a:rPr>
              <a:t>-</a:t>
            </a:r>
            <a:r>
              <a:rPr lang="zh-CN" altLang="zh-CN" sz="1400" dirty="0" smtClean="0">
                <a:solidFill>
                  <a:schemeClr val="bg1"/>
                </a:solidFill>
              </a:rPr>
              <a:t>毕业确认申请菜单中查询本校和本院系当年待毕业学生明细。</a:t>
            </a:r>
            <a:endParaRPr lang="zh-CN" altLang="zh-CN" sz="1400" dirty="0" smtClean="0">
              <a:solidFill>
                <a:schemeClr val="bg1"/>
              </a:solidFill>
            </a:endParaRPr>
          </a:p>
          <a:p>
            <a:pPr lvl="0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677545" y="3274060"/>
            <a:ext cx="7787005" cy="2160000"/>
          </a:xfrm>
          <a:prstGeom prst="horizontalScroll">
            <a:avLst/>
          </a:prstGeom>
          <a:solidFill>
            <a:schemeClr val="accent4">
              <a:lumMod val="60000"/>
              <a:lumOff val="40000"/>
              <a:alpha val="28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 defTabSz="914400">
              <a:buClrTx/>
              <a:buSzTx/>
              <a:buFontTx/>
            </a:pPr>
            <a:endParaRPr lang="zh-CN" altLang="en-US" sz="1800">
              <a:ln>
                <a:noFill/>
              </a:ln>
              <a:effectLst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7590" y="3627120"/>
            <a:ext cx="7134860" cy="2016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600"/>
              </a:lnSpc>
            </a:pPr>
            <a:r>
              <a:rPr lang="zh-CN" altLang="en-US" dirty="0">
                <a:solidFill>
                  <a:srgbClr val="FF0000"/>
                </a:solidFill>
                <a:latin typeface="冬青黑体简体中文 W6" charset="0"/>
                <a:ea typeface="冬青黑体简体中文 W6" charset="0"/>
                <a:sym typeface="+mn-ea"/>
              </a:rPr>
              <a:t>注：</a:t>
            </a:r>
            <a:endParaRPr lang="zh-CN" altLang="en-US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1、发起毕业确认申请必须在毕业当年的8月31日前发起；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2、系统中学历的状态为在读，才可以发起就学信息变更申请；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3、若有审批中的毕业确认申请、就学信息变更申请，则不可以再重复发起申请。</a:t>
            </a:r>
            <a:endParaRPr lang="zh-CN" altLang="en-US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无标题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49694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683568" y="1772816"/>
            <a:ext cx="7740352" cy="1082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6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冬青黑体简体中文 W6" charset="0"/>
                <a:ea typeface="冬青黑体简体中文 W6" charset="0"/>
                <a:sym typeface="+mn-ea"/>
              </a:rPr>
              <a:t>四、综合查询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     学生可以查询自己的贷款信息，包括贷款余额、期限、还款计划、还款历史等。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20750"/>
            <a:ext cx="8712968" cy="5460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8640960" cy="5525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790990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568952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8568952" cy="5661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8928992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677347" y="1646074"/>
            <a:ext cx="7632848" cy="3393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冬青黑体简体中文 W3" charset="0"/>
                <a:ea typeface="冬青黑体简体中文 W3" charset="0"/>
                <a:sym typeface="+mn-ea"/>
              </a:rPr>
              <a:t>（二）登录密码找回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学生可以通过以下三种方式找回登录密码：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1、通过手机短信验证码找回；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2、密码提示问题找回；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3、网点重置找回。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2000" dirty="0">
              <a:solidFill>
                <a:srgbClr val="FF0000"/>
              </a:solidFill>
              <a:latin typeface="冬青黑体简体中文 W6" charset="0"/>
              <a:ea typeface="冬青黑体简体中文 W6" charset="0"/>
              <a:sym typeface="+mn-ea"/>
            </a:endParaRPr>
          </a:p>
          <a:p>
            <a:pPr lvl="0" algn="l">
              <a:lnSpc>
                <a:spcPts val="2600"/>
              </a:lnSpc>
            </a:pPr>
            <a:endParaRPr lang="zh-CN" altLang="en-US" sz="2000" dirty="0">
              <a:solidFill>
                <a:srgbClr val="FF0000"/>
              </a:solidFill>
              <a:latin typeface="冬青黑体简体中文 W6" charset="0"/>
              <a:ea typeface="冬青黑体简体中文 W6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冬青黑体简体中文 W6" charset="0"/>
                <a:ea typeface="冬青黑体简体中文 W6" charset="0"/>
                <a:sym typeface="+mn-ea"/>
              </a:rPr>
              <a:t>    注：</a:t>
            </a:r>
            <a:endParaRPr lang="zh-CN" altLang="en-US" sz="2000" dirty="0">
              <a:solidFill>
                <a:srgbClr val="FF0000"/>
              </a:solidFill>
              <a:latin typeface="冬青黑体简体中文 W6" charset="0"/>
              <a:ea typeface="冬青黑体简体中文 W6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冬青黑体简体中文 W6" charset="0"/>
                <a:ea typeface="冬青黑体简体中文 W6" charset="0"/>
                <a:sym typeface="+mn-ea"/>
              </a:rPr>
              <a:t>    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密码重置-网点重置找回，可以持身份证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在安徽省农村商业银行任意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网点重置密码。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539552" y="3861048"/>
            <a:ext cx="7787005" cy="1669385"/>
          </a:xfrm>
          <a:prstGeom prst="horizontalScroll">
            <a:avLst/>
          </a:prstGeom>
          <a:solidFill>
            <a:schemeClr val="accent4">
              <a:lumMod val="60000"/>
              <a:lumOff val="40000"/>
              <a:alpha val="28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 defTabSz="914400">
              <a:buClrTx/>
              <a:buSzTx/>
              <a:buFontTx/>
            </a:pPr>
            <a:endParaRPr lang="zh-CN" altLang="en-US" sz="1800" dirty="0">
              <a:ln>
                <a:noFill/>
              </a:ln>
              <a:effectLst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424936" cy="564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63" y="764704"/>
            <a:ext cx="8702637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509744" y="3484433"/>
            <a:ext cx="7787005" cy="2180233"/>
          </a:xfrm>
          <a:prstGeom prst="horizontalScroll">
            <a:avLst/>
          </a:prstGeom>
          <a:solidFill>
            <a:schemeClr val="accent4">
              <a:lumMod val="60000"/>
              <a:lumOff val="40000"/>
              <a:alpha val="28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683260" y="1545590"/>
            <a:ext cx="7635875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ts val="26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冬青黑体简体中文 W6" charset="0"/>
                <a:ea typeface="冬青黑体简体中文 W6" charset="0"/>
                <a:sym typeface="+mn-ea"/>
              </a:rPr>
              <a:t>二、贷款申请</a:t>
            </a:r>
            <a:endParaRPr lang="zh-CN" altLang="en-US" sz="2400" b="1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冬青黑体简体中文 W3" charset="0"/>
                <a:ea typeface="冬青黑体简体中文 W3" charset="0"/>
                <a:sym typeface="+mn-ea"/>
              </a:rPr>
              <a:t>（一）贷款申请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en-US" altLang="zh-CN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1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、学生首次申请贷款，需要学生注册用户、完善个人信息（包括基本信息、助学信息、共同借款人信息），才能发起贷款申请，合同实行一次性签订、分学年用款，合同期限不得低于</a:t>
            </a:r>
            <a:r>
              <a:rPr lang="en-US" altLang="zh-CN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5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年。</a:t>
            </a:r>
            <a:endParaRPr lang="en-US" altLang="zh-CN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>
              <a:lnSpc>
                <a:spcPts val="2600"/>
              </a:lnSpc>
            </a:pPr>
            <a:r>
              <a:rPr lang="en-US" altLang="zh-CN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2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、以前年度已经签订的贷款合同可用余额不足时，需要在生源地助学贷款在线服务系统中重新提交贷款申请。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>
              <a:lnSpc>
                <a:spcPts val="26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冬青黑体简体中文 W6" charset="0"/>
                <a:ea typeface="冬青黑体简体中文 W6" charset="0"/>
                <a:sym typeface="+mn-ea"/>
              </a:rPr>
              <a:t>     </a:t>
            </a:r>
            <a:endParaRPr lang="zh-CN" altLang="en-US" sz="2000" dirty="0">
              <a:solidFill>
                <a:srgbClr val="FF0000"/>
              </a:solidFill>
              <a:latin typeface="冬青黑体简体中文 W6" charset="0"/>
              <a:ea typeface="冬青黑体简体中文 W6" charset="0"/>
              <a:sym typeface="+mn-ea"/>
            </a:endParaRPr>
          </a:p>
          <a:p>
            <a:pPr lvl="0" algn="l" latinLnBrk="0">
              <a:lnSpc>
                <a:spcPts val="22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冬青黑体简体中文 W6" charset="0"/>
                <a:ea typeface="冬青黑体简体中文 W6" charset="0"/>
                <a:sym typeface="+mn-ea"/>
              </a:rPr>
              <a:t>     注：</a:t>
            </a:r>
            <a:endParaRPr lang="en-US" altLang="zh-CN" sz="2000" dirty="0">
              <a:solidFill>
                <a:srgbClr val="FF0000"/>
              </a:solidFill>
              <a:latin typeface="冬青黑体简体中文 W6" charset="0"/>
              <a:ea typeface="冬青黑体简体中文 W6" charset="0"/>
              <a:sym typeface="+mn-ea"/>
            </a:endParaRPr>
          </a:p>
          <a:p>
            <a:pPr lvl="0" indent="720090" algn="l" latinLnBrk="0">
              <a:lnSpc>
                <a:spcPts val="22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1、贷款申请到期日期系统默认剩余学年+宽限期，允许学生修改；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indent="720090" algn="l" latinLnBrk="0">
              <a:lnSpc>
                <a:spcPts val="22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2、单年申请金额：本科、专科不超过8000元，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研究生不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超过12000元；</a:t>
            </a: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indent="720090" algn="l" latinLnBrk="0">
              <a:lnSpc>
                <a:spcPts val="22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3、学生用户发起贷款申请为每年的6月1日至10月20日之间；</a:t>
            </a:r>
            <a:endParaRPr lang="en-US" altLang="zh-CN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indent="720090" algn="l" latinLnBrk="0">
              <a:lnSpc>
                <a:spcPts val="2200"/>
              </a:lnSpc>
            </a:pPr>
            <a:r>
              <a:rPr lang="en-US" altLang="zh-CN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4</a:t>
            </a:r>
            <a:r>
              <a:rPr lang="zh-CN" altLang="en-US" sz="1400" dirty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、每一个在读学历只能发起一次贷款申请</a:t>
            </a:r>
            <a:r>
              <a:rPr lang="zh-CN" altLang="en-US" sz="1400" dirty="0" smtClean="0">
                <a:solidFill>
                  <a:schemeClr val="bg2"/>
                </a:solidFill>
                <a:latin typeface="冬青黑体简体中文 W3" charset="0"/>
                <a:ea typeface="冬青黑体简体中文 W3" charset="0"/>
                <a:sym typeface="+mn-ea"/>
              </a:rPr>
              <a:t>。</a:t>
            </a:r>
            <a:endParaRPr lang="en-US" altLang="zh-CN" sz="1400" dirty="0" smtClean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indent="720090" algn="l" latinLnBrk="0">
              <a:lnSpc>
                <a:spcPts val="22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  <a:p>
            <a:pPr lvl="0" algn="l" latinLnBrk="0">
              <a:lnSpc>
                <a:spcPts val="2200"/>
              </a:lnSpc>
            </a:pPr>
            <a:endParaRPr lang="zh-CN" altLang="en-US" sz="1400" dirty="0">
              <a:solidFill>
                <a:schemeClr val="bg2"/>
              </a:solidFill>
              <a:latin typeface="冬青黑体简体中文 W3" charset="0"/>
              <a:ea typeface="冬青黑体简体中文 W3" charset="0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424936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Mountain Top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1851</Words>
  <Application>WPS 演示</Application>
  <PresentationFormat>全屏显示(4:3)</PresentationFormat>
  <Paragraphs>125</Paragraphs>
  <Slides>31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8" baseType="lpstr">
      <vt:lpstr>Arial</vt:lpstr>
      <vt:lpstr>宋体</vt:lpstr>
      <vt:lpstr>Wingdings</vt:lpstr>
      <vt:lpstr>Franklin Gothic Medium</vt:lpstr>
      <vt:lpstr>微软雅黑</vt:lpstr>
      <vt:lpstr>Calibri</vt:lpstr>
      <vt:lpstr>楷体_GB2312</vt:lpstr>
      <vt:lpstr>冬青黑体简体中文 W6</vt:lpstr>
      <vt:lpstr>Bauer Bodoni Std Black</vt:lpstr>
      <vt:lpstr>冬青黑体简体中文 W3</vt:lpstr>
      <vt:lpstr>冬青黑体简体中文 W3</vt:lpstr>
      <vt:lpstr>黑体</vt:lpstr>
      <vt:lpstr>Arial Unicode MS</vt:lpstr>
      <vt:lpstr>Franklin Gothic Book</vt:lpstr>
      <vt:lpstr>Segoe Print</vt:lpstr>
      <vt:lpstr>1_Mountain Top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叶皓</dc:creator>
  <cp:lastModifiedBy>Administrator</cp:lastModifiedBy>
  <cp:revision>503</cp:revision>
  <dcterms:created xsi:type="dcterms:W3CDTF">2012-06-06T01:30:00Z</dcterms:created>
  <dcterms:modified xsi:type="dcterms:W3CDTF">2018-05-10T07:22:22Z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